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3"/>
  </p:notesMasterIdLst>
  <p:sldIdLst>
    <p:sldId id="271" r:id="rId2"/>
    <p:sldId id="257" r:id="rId3"/>
    <p:sldId id="258" r:id="rId4"/>
    <p:sldId id="262" r:id="rId5"/>
    <p:sldId id="263" r:id="rId6"/>
    <p:sldId id="264" r:id="rId7"/>
    <p:sldId id="265" r:id="rId8"/>
    <p:sldId id="259" r:id="rId9"/>
    <p:sldId id="266" r:id="rId10"/>
    <p:sldId id="267" r:id="rId11"/>
    <p:sldId id="285" r:id="rId12"/>
    <p:sldId id="283" r:id="rId13"/>
    <p:sldId id="287" r:id="rId14"/>
    <p:sldId id="286" r:id="rId15"/>
    <p:sldId id="288" r:id="rId16"/>
    <p:sldId id="269" r:id="rId17"/>
    <p:sldId id="277" r:id="rId18"/>
    <p:sldId id="278" r:id="rId19"/>
    <p:sldId id="280" r:id="rId20"/>
    <p:sldId id="279" r:id="rId21"/>
    <p:sldId id="281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2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CB4BDE5B-CE00-4F41-89C9-967598A7C4D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BFAFDC-7A0E-4770-A0D6-2AF7561B820E}" type="slidenum">
              <a:rPr lang="en-US"/>
              <a:pPr/>
              <a:t>1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6CB9EB-2F7A-4335-93CF-FF00D145DDF6}" type="slidenum">
              <a:rPr lang="en-US"/>
              <a:pPr/>
              <a:t>10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AC0CE5-D465-4C2C-9733-F080332339E6}" type="slidenum">
              <a:rPr lang="it-IT"/>
              <a:pPr/>
              <a:t>11</a:t>
            </a:fld>
            <a:endParaRPr lang="it-IT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0A0ECB-8C6F-43F3-9E2D-56E9E1E85C96}" type="slidenum">
              <a:rPr lang="it-IT"/>
              <a:pPr/>
              <a:t>12</a:t>
            </a:fld>
            <a:endParaRPr lang="it-IT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D40C7C-F1EC-41B0-AA17-71936974062D}" type="slidenum">
              <a:rPr lang="it-IT"/>
              <a:pPr/>
              <a:t>13</a:t>
            </a:fld>
            <a:endParaRPr lang="it-IT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C4493F-2398-4D63-8A66-5EAC9CD7EC0F}" type="slidenum">
              <a:rPr lang="it-IT"/>
              <a:pPr/>
              <a:t>14</a:t>
            </a:fld>
            <a:endParaRPr lang="it-IT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54D712-73F8-4166-9CFB-12862AAC9918}" type="slidenum">
              <a:rPr lang="it-IT"/>
              <a:pPr/>
              <a:t>15</a:t>
            </a:fld>
            <a:endParaRPr lang="it-IT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EED9EF-A524-4DC5-A0D7-244F880B202D}" type="slidenum">
              <a:rPr lang="en-US"/>
              <a:pPr/>
              <a:t>16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E42BFC-9F9C-43F7-B6F2-34A14C03AA88}" type="slidenum">
              <a:rPr lang="en-US"/>
              <a:pPr/>
              <a:t>17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C8A3FA-CF38-467C-9A63-479CBF62721F}" type="slidenum">
              <a:rPr lang="en-US"/>
              <a:pPr/>
              <a:t>18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A4983A-B203-41E4-BBB9-3F4FE87748FB}" type="slidenum">
              <a:rPr lang="en-US"/>
              <a:pPr/>
              <a:t>19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70B034-805A-4F47-8207-B50BEB28370D}" type="slidenum">
              <a:rPr lang="en-US"/>
              <a:pPr/>
              <a:t>2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03BEAB-1645-48EB-ABC0-F621E9C16D35}" type="slidenum">
              <a:rPr lang="en-US"/>
              <a:pPr/>
              <a:t>20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78729F-FB6D-4EB3-ABD8-923CD1F9C50C}" type="slidenum">
              <a:rPr lang="en-US"/>
              <a:pPr/>
              <a:t>21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094E39-8281-4888-A253-D42330D9C2D8}" type="slidenum">
              <a:rPr lang="en-US"/>
              <a:pPr/>
              <a:t>3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D504B6-1C6A-4984-8045-5D985720F946}" type="slidenum">
              <a:rPr lang="en-US"/>
              <a:pPr/>
              <a:t>4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15BD22-2BE0-41D1-A596-EA5DFE42A7B0}" type="slidenum">
              <a:rPr lang="en-US"/>
              <a:pPr/>
              <a:t>5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00B962-5430-4D15-88C1-503998B935E5}" type="slidenum">
              <a:rPr lang="en-US"/>
              <a:pPr/>
              <a:t>6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BFFB0F-AD0E-40F3-9C8D-3F2BE1E7A565}" type="slidenum">
              <a:rPr lang="en-US"/>
              <a:pPr/>
              <a:t>7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2928BC-F78F-493A-883C-E9D0F3DBC043}" type="slidenum">
              <a:rPr lang="en-US"/>
              <a:pPr/>
              <a:t>8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E39F2E-1AB2-42CD-A914-A7DF6969B78B}" type="slidenum">
              <a:rPr lang="en-US"/>
              <a:pPr/>
              <a:t>9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37891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2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3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4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5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6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7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8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9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0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1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2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3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4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5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6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7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8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9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0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1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912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7913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7914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7915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7916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7D69247-84A8-47CF-99DB-33C6A944EE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EF1225-A008-43BE-80C7-DE463A9650E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502D55-E20D-445A-B3FC-34C659BB42B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A87C745-4FD1-449C-83ED-24C43A54EF1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B78264-D5AF-4381-B580-09ED2C25428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479AB9-E490-42E3-B9DA-E84C771587F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46201D-9C0D-43FB-A7A8-2AA019C03E7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A033FD-D5C3-46F8-86C9-7FC820B9D28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8D2CAC-04B8-42E2-A5F4-814E78EC98A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F50D74-BA12-405D-B9BA-7929D1343A0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C2911D5-EDE9-4334-B6A2-77873A16BC8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94C990-FE1C-4498-8665-C1FCDDDDAF4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36867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68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69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0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1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2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3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4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5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6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7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8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9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0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1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2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3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4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5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6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7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88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889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9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6891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EAEC460-DF6E-41AC-86B2-A7D37BEADED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6892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hyperlink" Target="http://it.youtube.com/watch?v=I90bpgDCrtY&amp;feature=related" TargetMode="External"/><Relationship Id="rId5" Type="http://schemas.openxmlformats.org/officeDocument/2006/relationships/oleObject" Target="../embeddings/oleObject1.bin"/><Relationship Id="rId4" Type="http://schemas.openxmlformats.org/officeDocument/2006/relationships/hyperlink" Target="http://it.youtube.com/watch?v=wE5jB2tl70M&amp;feature=related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virtual.clemson.edu/caah/shakespr/VRGLOBE/tourst.php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itannica.com/shakespeare/article-9022312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ritannica.com/shakespeare/article-9037049" TargetMode="External"/><Relationship Id="rId4" Type="http://schemas.openxmlformats.org/officeDocument/2006/relationships/hyperlink" Target="http://www.britannica.com/shakespeare/article-9043295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GB" sz="4400" dirty="0">
                <a:solidFill>
                  <a:srgbClr val="FFFF00"/>
                </a:solidFill>
              </a:rPr>
              <a:t>William Shakespeare</a:t>
            </a:r>
          </a:p>
        </p:txBody>
      </p:sp>
      <p:graphicFrame>
        <p:nvGraphicFramePr>
          <p:cNvPr id="45059" name="Object 3">
            <a:hlinkClick r:id="rId4"/>
          </p:cNvPr>
          <p:cNvGraphicFramePr>
            <a:graphicFrameLocks noChangeAspect="1"/>
          </p:cNvGraphicFramePr>
          <p:nvPr/>
        </p:nvGraphicFramePr>
        <p:xfrm>
          <a:off x="2024063" y="2133600"/>
          <a:ext cx="2014537" cy="2209800"/>
        </p:xfrm>
        <a:graphic>
          <a:graphicData uri="http://schemas.openxmlformats.org/presentationml/2006/ole">
            <p:oleObj spid="_x0000_s45059" name="Photo Editor Photo" r:id="rId5" imgW="1609524" imgH="1905266" progId="">
              <p:embed/>
            </p:oleObj>
          </a:graphicData>
        </a:graphic>
      </p:graphicFrame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4387850" y="4495800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Clr>
                <a:schemeClr val="tx2"/>
              </a:buClr>
            </a:pPr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914400" y="4967288"/>
            <a:ext cx="6705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800">
                <a:solidFill>
                  <a:srgbClr val="FFFF00"/>
                </a:solidFill>
              </a:rPr>
              <a:t>1564-1616 Stratford-Upon-Avon England</a:t>
            </a:r>
          </a:p>
        </p:txBody>
      </p:sp>
      <p:pic>
        <p:nvPicPr>
          <p:cNvPr id="45062" name="Picture 6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94250" y="2133600"/>
            <a:ext cx="1890713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Many playwrights’ plays were performed, but Shakespeare’s were the most popular. </a:t>
            </a:r>
          </a:p>
          <a:p>
            <a:r>
              <a:rPr lang="en-US"/>
              <a:t>The actors were men.  Women were not allowed to perform.</a:t>
            </a:r>
          </a:p>
          <a:p>
            <a:r>
              <a:rPr lang="en-US"/>
              <a:t>Performances were held only in the daytime during the summer months. </a:t>
            </a:r>
          </a:p>
          <a:p>
            <a:r>
              <a:rPr lang="en-US"/>
              <a:t>The </a:t>
            </a:r>
            <a:r>
              <a:rPr lang="en-US">
                <a:hlinkClick r:id="rId3"/>
              </a:rPr>
              <a:t>Globe</a:t>
            </a:r>
            <a:r>
              <a:rPr lang="en-US"/>
              <a:t> still hosts performances today.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GB">
                <a:solidFill>
                  <a:srgbClr val="FFFF00"/>
                </a:solidFill>
                <a:latin typeface="Tahoma" pitchFamily="34" charset="0"/>
              </a:rPr>
              <a:t>Elements of drama</a:t>
            </a:r>
            <a:r>
              <a:rPr lang="en-GB"/>
              <a:t> 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77200" cy="4572000"/>
          </a:xfrm>
        </p:spPr>
        <p:txBody>
          <a:bodyPr/>
          <a:lstStyle/>
          <a:p>
            <a:pPr>
              <a:buFontTx/>
              <a:buNone/>
            </a:pPr>
            <a:r>
              <a:rPr lang="en-GB" sz="2800" dirty="0">
                <a:latin typeface="Tahoma" pitchFamily="34" charset="0"/>
              </a:rPr>
              <a:t>5-part dramatic structure corresponds to a play’s</a:t>
            </a:r>
          </a:p>
          <a:p>
            <a:pPr>
              <a:buFontTx/>
              <a:buNone/>
            </a:pPr>
            <a:r>
              <a:rPr lang="en-GB" sz="2800" dirty="0">
                <a:latin typeface="Tahoma" pitchFamily="34" charset="0"/>
              </a:rPr>
              <a:t>5 acts  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en-GB" sz="2800" dirty="0">
                <a:latin typeface="Tahoma" pitchFamily="34" charset="0"/>
              </a:rPr>
              <a:t>Exposition (introduction) 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Ø"/>
            </a:pPr>
            <a:r>
              <a:rPr lang="en-GB" sz="2400" dirty="0">
                <a:latin typeface="Tahoma" pitchFamily="34" charset="0"/>
              </a:rPr>
              <a:t>Establishes tone, setting, main characters, main conflict 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Ø"/>
            </a:pPr>
            <a:r>
              <a:rPr lang="en-GB" sz="2400" dirty="0">
                <a:latin typeface="Tahoma" pitchFamily="34" charset="0"/>
              </a:rPr>
              <a:t>Fills in events previous to play 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en-GB" sz="2800" dirty="0">
                <a:latin typeface="Tahoma" pitchFamily="34" charset="0"/>
              </a:rPr>
              <a:t>Rising action 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Ø"/>
            </a:pPr>
            <a:r>
              <a:rPr lang="en-GB" sz="2400" dirty="0">
                <a:latin typeface="Tahoma" pitchFamily="34" charset="0"/>
              </a:rPr>
              <a:t>Series of complications for the protagonist (main character)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Ø"/>
            </a:pPr>
            <a:r>
              <a:rPr lang="en-GB" sz="2400" dirty="0">
                <a:latin typeface="Tahoma" pitchFamily="34" charset="0"/>
              </a:rPr>
              <a:t>flowing from the main conflict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7772400" cy="5334000"/>
          </a:xfrm>
        </p:spPr>
        <p:txBody>
          <a:bodyPr/>
          <a:lstStyle/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en-GB" sz="2800" dirty="0">
                <a:latin typeface="Tahoma" pitchFamily="34" charset="0"/>
              </a:rPr>
              <a:t>Crisis or Climax </a:t>
            </a:r>
          </a:p>
          <a:p>
            <a:pPr lvl="2">
              <a:buClr>
                <a:srgbClr val="FFFF00"/>
              </a:buClr>
              <a:buFont typeface="Wingdings" pitchFamily="2" charset="2"/>
              <a:buChar char="Ø"/>
            </a:pPr>
            <a:r>
              <a:rPr lang="en-GB" dirty="0">
                <a:latin typeface="Tahoma" pitchFamily="34" charset="0"/>
              </a:rPr>
              <a:t>Turning point in story </a:t>
            </a:r>
          </a:p>
          <a:p>
            <a:pPr lvl="2">
              <a:buClr>
                <a:srgbClr val="FFFF00"/>
              </a:buClr>
              <a:buFont typeface="Wingdings" pitchFamily="2" charset="2"/>
              <a:buChar char="Ø"/>
            </a:pPr>
            <a:r>
              <a:rPr lang="en-GB" dirty="0">
                <a:latin typeface="Tahoma" pitchFamily="34" charset="0"/>
              </a:rPr>
              <a:t>Moment of choice for protagonist </a:t>
            </a:r>
          </a:p>
          <a:p>
            <a:pPr lvl="2">
              <a:buClr>
                <a:srgbClr val="FFFF00"/>
              </a:buClr>
              <a:buFont typeface="Wingdings" pitchFamily="2" charset="2"/>
              <a:buChar char="Ø"/>
            </a:pPr>
            <a:r>
              <a:rPr lang="en-GB" dirty="0">
                <a:latin typeface="Tahoma" pitchFamily="34" charset="0"/>
              </a:rPr>
              <a:t>Forces of conflict come together 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en-GB" sz="2800" dirty="0">
                <a:latin typeface="Tahoma" pitchFamily="34" charset="0"/>
              </a:rPr>
              <a:t>Falling action</a:t>
            </a:r>
            <a:r>
              <a:rPr lang="en-GB" dirty="0">
                <a:latin typeface="Tahoma" pitchFamily="34" charset="0"/>
              </a:rPr>
              <a:t> </a:t>
            </a:r>
          </a:p>
          <a:p>
            <a:pPr lvl="2">
              <a:buClr>
                <a:srgbClr val="FFFF00"/>
              </a:buClr>
              <a:buFont typeface="Wingdings" pitchFamily="2" charset="2"/>
              <a:buChar char="Ø"/>
            </a:pPr>
            <a:r>
              <a:rPr lang="en-GB" dirty="0">
                <a:latin typeface="Tahoma" pitchFamily="34" charset="0"/>
              </a:rPr>
              <a:t>Results of protagonist’s decision </a:t>
            </a:r>
          </a:p>
          <a:p>
            <a:pPr lvl="2">
              <a:buClr>
                <a:srgbClr val="FFFF00"/>
              </a:buClr>
              <a:buFont typeface="Wingdings" pitchFamily="2" charset="2"/>
              <a:buChar char="Ø"/>
            </a:pPr>
            <a:r>
              <a:rPr lang="en-GB" dirty="0">
                <a:latin typeface="Tahoma" pitchFamily="34" charset="0"/>
              </a:rPr>
              <a:t>Maintains suspense 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en-GB" sz="2800" dirty="0">
                <a:latin typeface="Tahoma" pitchFamily="34" charset="0"/>
              </a:rPr>
              <a:t>Resolution or Denouement</a:t>
            </a:r>
            <a:r>
              <a:rPr lang="en-GB" dirty="0">
                <a:latin typeface="Tahoma" pitchFamily="34" charset="0"/>
              </a:rPr>
              <a:t> </a:t>
            </a:r>
          </a:p>
          <a:p>
            <a:pPr lvl="2">
              <a:buClr>
                <a:srgbClr val="FFFF00"/>
              </a:buClr>
              <a:buFont typeface="Wingdings" pitchFamily="2" charset="2"/>
              <a:buChar char="Ø"/>
            </a:pPr>
            <a:r>
              <a:rPr lang="en-GB" dirty="0">
                <a:latin typeface="Tahoma" pitchFamily="34" charset="0"/>
              </a:rPr>
              <a:t>Conclusion of play </a:t>
            </a:r>
          </a:p>
          <a:p>
            <a:pPr lvl="2">
              <a:buClr>
                <a:srgbClr val="FFFF00"/>
              </a:buClr>
              <a:buFont typeface="Wingdings" pitchFamily="2" charset="2"/>
              <a:buChar char="Ø"/>
            </a:pPr>
            <a:r>
              <a:rPr lang="en-GB" dirty="0" err="1">
                <a:latin typeface="Tahoma" pitchFamily="34" charset="0"/>
              </a:rPr>
              <a:t>Unraveling</a:t>
            </a:r>
            <a:r>
              <a:rPr lang="en-GB" dirty="0">
                <a:latin typeface="Tahoma" pitchFamily="34" charset="0"/>
              </a:rPr>
              <a:t> of plot </a:t>
            </a:r>
          </a:p>
          <a:p>
            <a:pPr lvl="2">
              <a:buClr>
                <a:srgbClr val="FFFF00"/>
              </a:buClr>
              <a:buFont typeface="Wingdings" pitchFamily="2" charset="2"/>
              <a:buChar char="Ø"/>
            </a:pPr>
            <a:r>
              <a:rPr lang="en-GB" dirty="0">
                <a:latin typeface="Tahoma" pitchFamily="34" charset="0"/>
              </a:rPr>
              <a:t>May include characters’ deaths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457200"/>
          </a:xfrm>
          <a:noFill/>
          <a:ln/>
        </p:spPr>
        <p:txBody>
          <a:bodyPr/>
          <a:lstStyle/>
          <a:p>
            <a:r>
              <a:rPr lang="en-GB">
                <a:solidFill>
                  <a:srgbClr val="FFFF00"/>
                </a:solidFill>
                <a:latin typeface="Tahoma" pitchFamily="34" charset="0"/>
              </a:rPr>
              <a:t>Elements of drama</a:t>
            </a:r>
            <a:r>
              <a:rPr lang="en-GB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it-IT">
                <a:solidFill>
                  <a:srgbClr val="FFFF00"/>
                </a:solidFill>
                <a:latin typeface="Tahoma" pitchFamily="34" charset="0"/>
              </a:rPr>
              <a:t>Poetic technique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4114800"/>
          </a:xfrm>
        </p:spPr>
        <p:txBody>
          <a:bodyPr/>
          <a:lstStyle/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it-IT" dirty="0">
                <a:latin typeface="Tahoma" pitchFamily="34" charset="0"/>
              </a:rPr>
              <a:t>Blank verse: unrhymed iambic pentameter 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it-IT" dirty="0">
                <a:latin typeface="Tahoma" pitchFamily="34" charset="0"/>
              </a:rPr>
              <a:t>Iambic pentameter</a:t>
            </a:r>
            <a:r>
              <a:rPr lang="it-IT" sz="2800" dirty="0">
                <a:latin typeface="Tahoma" pitchFamily="34" charset="0"/>
              </a:rPr>
              <a:t> 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Ø"/>
            </a:pPr>
            <a:r>
              <a:rPr lang="it-IT" dirty="0">
                <a:latin typeface="Tahoma" pitchFamily="34" charset="0"/>
              </a:rPr>
              <a:t>5 units of rhythm per line 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Ø"/>
            </a:pPr>
            <a:r>
              <a:rPr lang="it-IT" dirty="0">
                <a:latin typeface="Tahoma" pitchFamily="34" charset="0"/>
              </a:rPr>
              <a:t>primary rhythm is iambic ( U / )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Ø"/>
            </a:pPr>
            <a:r>
              <a:rPr lang="it-IT" dirty="0">
                <a:latin typeface="Tahoma" pitchFamily="34" charset="0"/>
              </a:rPr>
              <a:t>“Shal Ì compàre Thée to a sùmmer’s dày”</a:t>
            </a:r>
          </a:p>
          <a:p>
            <a:pPr>
              <a:buClr>
                <a:srgbClr val="FFFF00"/>
              </a:buClr>
              <a:buFontTx/>
              <a:buNone/>
            </a:pPr>
            <a:endParaRPr lang="it-IT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762000"/>
          </a:xfrm>
        </p:spPr>
        <p:txBody>
          <a:bodyPr/>
          <a:lstStyle/>
          <a:p>
            <a:r>
              <a:rPr lang="it-IT">
                <a:solidFill>
                  <a:srgbClr val="FFFF00"/>
                </a:solidFill>
                <a:latin typeface="Tahoma" pitchFamily="34" charset="0"/>
              </a:rPr>
              <a:t>Dramatic technique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763000" cy="5867400"/>
          </a:xfrm>
        </p:spPr>
        <p:txBody>
          <a:bodyPr/>
          <a:lstStyle/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it-IT" dirty="0">
                <a:latin typeface="Tahoma" pitchFamily="34" charset="0"/>
              </a:rPr>
              <a:t>Pun: play on words</a:t>
            </a:r>
            <a:r>
              <a:rPr lang="it-IT" sz="2800" dirty="0">
                <a:latin typeface="Tahoma" pitchFamily="34" charset="0"/>
              </a:rPr>
              <a:t> </a:t>
            </a:r>
            <a:r>
              <a:rPr lang="it-IT" dirty="0">
                <a:latin typeface="Tahoma" pitchFamily="34" charset="0"/>
              </a:rPr>
              <a:t>involving 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Ø"/>
            </a:pPr>
            <a:r>
              <a:rPr lang="it-IT" sz="2400" dirty="0">
                <a:latin typeface="Tahoma" pitchFamily="34" charset="0"/>
              </a:rPr>
              <a:t>Word with more than one meaning 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Ø"/>
            </a:pPr>
            <a:r>
              <a:rPr lang="it-IT" sz="2400" dirty="0">
                <a:latin typeface="Tahoma" pitchFamily="34" charset="0"/>
              </a:rPr>
              <a:t>Words with similar sounds 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it-IT" dirty="0">
                <a:latin typeface="Tahoma" pitchFamily="34" charset="0"/>
              </a:rPr>
              <a:t>Soliloquy 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Ø"/>
            </a:pPr>
            <a:r>
              <a:rPr lang="it-IT" sz="2400" dirty="0">
                <a:latin typeface="Tahoma" pitchFamily="34" charset="0"/>
              </a:rPr>
              <a:t>Speech of moderate to long length 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Ø"/>
            </a:pPr>
            <a:r>
              <a:rPr lang="it-IT" sz="2400" dirty="0">
                <a:latin typeface="Tahoma" pitchFamily="34" charset="0"/>
              </a:rPr>
              <a:t>Spoken by one actor alone on stage (or not heard by other actors)</a:t>
            </a:r>
            <a:r>
              <a:rPr lang="it-IT" dirty="0">
                <a:latin typeface="Tahoma" pitchFamily="34" charset="0"/>
              </a:rPr>
              <a:t> 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it-IT" dirty="0">
                <a:latin typeface="Tahoma" pitchFamily="34" charset="0"/>
              </a:rPr>
              <a:t>Aside 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Ø"/>
            </a:pPr>
            <a:r>
              <a:rPr lang="it-IT" sz="2400" dirty="0">
                <a:latin typeface="Tahoma" pitchFamily="34" charset="0"/>
              </a:rPr>
              <a:t>Direct address by actor to audience </a:t>
            </a:r>
          </a:p>
          <a:p>
            <a:pPr lvl="1">
              <a:buClr>
                <a:srgbClr val="FFFF00"/>
              </a:buClr>
            </a:pPr>
            <a:r>
              <a:rPr lang="it-IT" sz="2400" dirty="0">
                <a:latin typeface="Tahoma" pitchFamily="34" charset="0"/>
              </a:rPr>
              <a:t>Not supposed to be overheard by other characters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it-IT">
                <a:solidFill>
                  <a:srgbClr val="FFFF00"/>
                </a:solidFill>
                <a:latin typeface="Tahoma" pitchFamily="34" charset="0"/>
              </a:rPr>
              <a:t>Language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it-IT" sz="2800" dirty="0">
                <a:latin typeface="Tahoma" pitchFamily="34" charset="0"/>
              </a:rPr>
              <a:t>Used over 20,000 words in his works </a:t>
            </a:r>
          </a:p>
          <a:p>
            <a:pPr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it-IT" sz="2800" dirty="0">
                <a:latin typeface="Tahoma" pitchFamily="34" charset="0"/>
              </a:rPr>
              <a:t>The average writer uses 7,500  </a:t>
            </a:r>
          </a:p>
          <a:p>
            <a:pPr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it-IT" sz="2800" dirty="0">
                <a:latin typeface="Tahoma" pitchFamily="34" charset="0"/>
              </a:rPr>
              <a:t>The English Dictionary of his time only had 500 words.</a:t>
            </a:r>
          </a:p>
          <a:p>
            <a:pPr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it-IT" sz="2800" dirty="0">
                <a:latin typeface="Tahoma" pitchFamily="34" charset="0"/>
              </a:rPr>
              <a:t>He’s credited with creating 3,000 words in the English Oxford Dictionary</a:t>
            </a:r>
          </a:p>
          <a:p>
            <a:pPr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GB" sz="2800" dirty="0">
                <a:latin typeface="Tahoma" pitchFamily="34" charset="0"/>
                <a:cs typeface="Times New Roman" pitchFamily="18" charset="0"/>
              </a:rPr>
              <a:t>He was by far the most important individual influence on the development of the modern English </a:t>
            </a:r>
          </a:p>
          <a:p>
            <a:pPr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GB" sz="2800" dirty="0">
                <a:latin typeface="Tahoma" pitchFamily="34" charset="0"/>
                <a:cs typeface="Times New Roman" pitchFamily="18" charset="0"/>
              </a:rPr>
              <a:t>He invented lots of words that we use in our daily speech  </a:t>
            </a:r>
            <a:endParaRPr lang="it-IT" sz="2800" dirty="0">
              <a:latin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457200"/>
          </a:xfrm>
        </p:spPr>
        <p:txBody>
          <a:bodyPr/>
          <a:lstStyle/>
          <a:p>
            <a:r>
              <a:rPr lang="it-IT">
                <a:solidFill>
                  <a:srgbClr val="FFFF00"/>
                </a:solidFill>
              </a:rPr>
              <a:t>Words invented by  the Bard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143000"/>
            <a:ext cx="2209800" cy="4953000"/>
          </a:xfrm>
        </p:spPr>
        <p:txBody>
          <a:bodyPr/>
          <a:lstStyle/>
          <a:p>
            <a:pPr marL="457200" indent="-457200" algn="just">
              <a:buFont typeface="Wingdings" pitchFamily="2" charset="2"/>
              <a:buNone/>
            </a:pPr>
            <a:r>
              <a:rPr lang="en-GB" sz="2000">
                <a:solidFill>
                  <a:srgbClr val="FFFF00"/>
                </a:solidFill>
                <a:cs typeface="Times New Roman" pitchFamily="18" charset="0"/>
              </a:rPr>
              <a:t>accommodation </a:t>
            </a:r>
            <a:endParaRPr lang="it-IT" sz="2000">
              <a:solidFill>
                <a:srgbClr val="FFFF00"/>
              </a:solidFill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None/>
            </a:pPr>
            <a:r>
              <a:rPr lang="en-GB" sz="2000">
                <a:solidFill>
                  <a:srgbClr val="FFFF00"/>
                </a:solidFill>
                <a:cs typeface="Times New Roman" pitchFamily="18" charset="0"/>
              </a:rPr>
              <a:t>amazement </a:t>
            </a:r>
            <a:endParaRPr lang="it-IT" sz="2000">
              <a:solidFill>
                <a:srgbClr val="FFFF00"/>
              </a:solidFill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None/>
            </a:pPr>
            <a:r>
              <a:rPr lang="en-GB" sz="2000">
                <a:solidFill>
                  <a:srgbClr val="FFFF00"/>
                </a:solidFill>
                <a:cs typeface="Times New Roman" pitchFamily="18" charset="0"/>
              </a:rPr>
              <a:t>assassination </a:t>
            </a:r>
            <a:endParaRPr lang="it-IT" sz="2000">
              <a:solidFill>
                <a:srgbClr val="FFFF00"/>
              </a:solidFill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None/>
            </a:pPr>
            <a:r>
              <a:rPr lang="en-GB" sz="2000">
                <a:solidFill>
                  <a:srgbClr val="FFFF00"/>
                </a:solidFill>
                <a:cs typeface="Times New Roman" pitchFamily="18" charset="0"/>
              </a:rPr>
              <a:t>baseless </a:t>
            </a:r>
            <a:endParaRPr lang="it-IT" sz="2000">
              <a:solidFill>
                <a:srgbClr val="FFFF00"/>
              </a:solidFill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None/>
            </a:pPr>
            <a:r>
              <a:rPr lang="en-GB" sz="2000">
                <a:solidFill>
                  <a:srgbClr val="FFFF00"/>
                </a:solidFill>
                <a:cs typeface="Times New Roman" pitchFamily="18" charset="0"/>
              </a:rPr>
              <a:t>bloody </a:t>
            </a:r>
            <a:endParaRPr lang="it-IT" sz="2000">
              <a:solidFill>
                <a:srgbClr val="FFFF00"/>
              </a:solidFill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None/>
            </a:pPr>
            <a:r>
              <a:rPr lang="en-GB" sz="2000">
                <a:solidFill>
                  <a:srgbClr val="FFFF00"/>
                </a:solidFill>
                <a:cs typeface="Times New Roman" pitchFamily="18" charset="0"/>
              </a:rPr>
              <a:t>bump </a:t>
            </a:r>
            <a:endParaRPr lang="it-IT" sz="2000">
              <a:solidFill>
                <a:srgbClr val="FFFF00"/>
              </a:solidFill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None/>
            </a:pPr>
            <a:r>
              <a:rPr lang="en-GB" sz="2000">
                <a:solidFill>
                  <a:srgbClr val="FFFF00"/>
                </a:solidFill>
                <a:cs typeface="Times New Roman" pitchFamily="18" charset="0"/>
              </a:rPr>
              <a:t>castigate </a:t>
            </a:r>
            <a:endParaRPr lang="it-IT" sz="2000">
              <a:solidFill>
                <a:srgbClr val="FFFF00"/>
              </a:solidFill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None/>
            </a:pPr>
            <a:r>
              <a:rPr lang="en-GB" sz="2000">
                <a:solidFill>
                  <a:srgbClr val="FFFF00"/>
                </a:solidFill>
                <a:cs typeface="Times New Roman" pitchFamily="18" charset="0"/>
              </a:rPr>
              <a:t>changeful </a:t>
            </a:r>
            <a:endParaRPr lang="it-IT" sz="2000">
              <a:solidFill>
                <a:srgbClr val="FFFF00"/>
              </a:solidFill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None/>
            </a:pPr>
            <a:r>
              <a:rPr lang="en-GB" sz="2000">
                <a:solidFill>
                  <a:srgbClr val="FFFF00"/>
                </a:solidFill>
                <a:cs typeface="Times New Roman" pitchFamily="18" charset="0"/>
              </a:rPr>
              <a:t>control (noun) </a:t>
            </a:r>
            <a:endParaRPr lang="it-IT" sz="2000">
              <a:solidFill>
                <a:srgbClr val="FFFF00"/>
              </a:solidFill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None/>
            </a:pPr>
            <a:r>
              <a:rPr lang="en-GB" sz="2000">
                <a:solidFill>
                  <a:srgbClr val="FFFF00"/>
                </a:solidFill>
                <a:cs typeface="Times New Roman" pitchFamily="18" charset="0"/>
              </a:rPr>
              <a:t>countless </a:t>
            </a:r>
            <a:endParaRPr lang="it-IT" sz="2000">
              <a:solidFill>
                <a:srgbClr val="FFFF00"/>
              </a:solidFill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None/>
            </a:pPr>
            <a:r>
              <a:rPr lang="en-GB" sz="2000">
                <a:solidFill>
                  <a:srgbClr val="FFFF00"/>
                </a:solidFill>
                <a:cs typeface="Times New Roman" pitchFamily="18" charset="0"/>
              </a:rPr>
              <a:t>courtship </a:t>
            </a:r>
            <a:endParaRPr lang="it-IT" sz="2000">
              <a:solidFill>
                <a:srgbClr val="FFFF00"/>
              </a:solidFill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None/>
            </a:pPr>
            <a:r>
              <a:rPr lang="en-GB" sz="2000">
                <a:solidFill>
                  <a:srgbClr val="FFFF00"/>
                </a:solidFill>
                <a:cs typeface="Times New Roman" pitchFamily="18" charset="0"/>
              </a:rPr>
              <a:t>critic </a:t>
            </a:r>
            <a:endParaRPr lang="it-IT" sz="2000">
              <a:solidFill>
                <a:srgbClr val="FFFF00"/>
              </a:solidFill>
              <a:cs typeface="Times New Roman" pitchFamily="18" charset="0"/>
            </a:endParaRP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419475" y="1052513"/>
            <a:ext cx="2362200" cy="4876800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en-GB" sz="2000">
                <a:solidFill>
                  <a:srgbClr val="FFFF00"/>
                </a:solidFill>
                <a:cs typeface="Times New Roman" pitchFamily="18" charset="0"/>
              </a:rPr>
              <a:t>eventful </a:t>
            </a:r>
            <a:endParaRPr lang="it-IT" sz="2000">
              <a:solidFill>
                <a:srgbClr val="FFFF00"/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GB" sz="2000">
                <a:solidFill>
                  <a:srgbClr val="FFFF00"/>
                </a:solidFill>
                <a:cs typeface="Tahoma" pitchFamily="34" charset="0"/>
              </a:rPr>
              <a:t>exposure </a:t>
            </a:r>
            <a:endParaRPr lang="it-IT" sz="2000">
              <a:solidFill>
                <a:srgbClr val="FFFF00"/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GB" sz="2000">
                <a:solidFill>
                  <a:srgbClr val="FFFF00"/>
                </a:solidFill>
                <a:cs typeface="Tahoma" pitchFamily="34" charset="0"/>
              </a:rPr>
              <a:t>frugal </a:t>
            </a:r>
            <a:endParaRPr lang="it-IT" sz="2000">
              <a:solidFill>
                <a:srgbClr val="FFFF00"/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GB" sz="2000">
                <a:solidFill>
                  <a:srgbClr val="FFFF00"/>
                </a:solidFill>
                <a:cs typeface="Tahoma" pitchFamily="34" charset="0"/>
              </a:rPr>
              <a:t>generous </a:t>
            </a:r>
            <a:endParaRPr lang="it-IT" sz="2000">
              <a:solidFill>
                <a:srgbClr val="FFFF00"/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GB" sz="2000">
                <a:solidFill>
                  <a:srgbClr val="FFFF00"/>
                </a:solidFill>
                <a:cs typeface="Tahoma" pitchFamily="34" charset="0"/>
              </a:rPr>
              <a:t>gloomy </a:t>
            </a:r>
            <a:endParaRPr lang="it-IT" sz="2000">
              <a:solidFill>
                <a:srgbClr val="FFFF00"/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GB" sz="2000">
                <a:solidFill>
                  <a:srgbClr val="FFFF00"/>
                </a:solidFill>
                <a:cs typeface="Tahoma" pitchFamily="34" charset="0"/>
              </a:rPr>
              <a:t>hurry </a:t>
            </a:r>
            <a:endParaRPr lang="it-IT" sz="2000">
              <a:solidFill>
                <a:srgbClr val="FFFF00"/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GB" sz="2000">
                <a:solidFill>
                  <a:srgbClr val="FFFF00"/>
                </a:solidFill>
                <a:cs typeface="Tahoma" pitchFamily="34" charset="0"/>
              </a:rPr>
              <a:t>impartial </a:t>
            </a:r>
            <a:endParaRPr lang="it-IT" sz="2000">
              <a:solidFill>
                <a:srgbClr val="FFFF00"/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GB" sz="2000">
                <a:solidFill>
                  <a:srgbClr val="FFFF00"/>
                </a:solidFill>
                <a:cs typeface="Tahoma" pitchFamily="34" charset="0"/>
              </a:rPr>
              <a:t>indistinguishable </a:t>
            </a:r>
            <a:endParaRPr lang="it-IT" sz="2000">
              <a:solidFill>
                <a:srgbClr val="FFFF00"/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GB" sz="2000">
                <a:solidFill>
                  <a:srgbClr val="FFFF00"/>
                </a:solidFill>
                <a:cs typeface="Tahoma" pitchFamily="34" charset="0"/>
              </a:rPr>
              <a:t>invulnerable </a:t>
            </a:r>
            <a:endParaRPr lang="it-IT" sz="2000">
              <a:solidFill>
                <a:srgbClr val="FFFF00"/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GB" sz="2000">
                <a:solidFill>
                  <a:srgbClr val="FFFF00"/>
                </a:solidFill>
                <a:cs typeface="Tahoma" pitchFamily="34" charset="0"/>
              </a:rPr>
              <a:t>laughable </a:t>
            </a:r>
            <a:endParaRPr lang="it-IT" sz="2000">
              <a:solidFill>
                <a:srgbClr val="FFFF00"/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GB" sz="2000">
                <a:solidFill>
                  <a:srgbClr val="FFFF00"/>
                </a:solidFill>
                <a:cs typeface="Tahoma" pitchFamily="34" charset="0"/>
              </a:rPr>
              <a:t>lonely </a:t>
            </a:r>
            <a:endParaRPr lang="it-IT" sz="2000">
              <a:solidFill>
                <a:srgbClr val="FFFF00"/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GB" sz="2000">
                <a:solidFill>
                  <a:srgbClr val="FFFF00"/>
                </a:solidFill>
                <a:cs typeface="Tahoma" pitchFamily="34" charset="0"/>
              </a:rPr>
              <a:t>majestic </a:t>
            </a:r>
            <a:endParaRPr lang="it-IT" sz="2000">
              <a:solidFill>
                <a:srgbClr val="FFFF00"/>
              </a:solidFill>
              <a:cs typeface="Times New Roman" pitchFamily="18" charset="0"/>
            </a:endParaRPr>
          </a:p>
          <a:p>
            <a:endParaRPr lang="it-IT" sz="2000">
              <a:solidFill>
                <a:srgbClr val="FFFF00"/>
              </a:solidFill>
            </a:endParaRP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5943600" y="1219200"/>
            <a:ext cx="2667000" cy="441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GB">
                <a:solidFill>
                  <a:srgbClr val="FFFF00"/>
                </a:solidFill>
                <a:cs typeface="Tahoma" pitchFamily="34" charset="0"/>
              </a:rPr>
              <a:t>misplaced </a:t>
            </a:r>
            <a:endParaRPr lang="it-IT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GB">
                <a:solidFill>
                  <a:srgbClr val="FFFF00"/>
                </a:solidFill>
                <a:cs typeface="Tahoma" pitchFamily="34" charset="0"/>
              </a:rPr>
              <a:t>monumental </a:t>
            </a:r>
          </a:p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  <a:cs typeface="Tahoma" pitchFamily="34" charset="0"/>
              </a:rPr>
              <a:t>obscene </a:t>
            </a:r>
            <a:endParaRPr lang="it-IT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  <a:cs typeface="Tahoma" pitchFamily="34" charset="0"/>
              </a:rPr>
              <a:t>pious </a:t>
            </a:r>
            <a:endParaRPr lang="it-IT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  <a:cs typeface="Tahoma" pitchFamily="34" charset="0"/>
              </a:rPr>
              <a:t>premeditated </a:t>
            </a:r>
            <a:endParaRPr lang="it-IT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  <a:cs typeface="Tahoma" pitchFamily="34" charset="0"/>
              </a:rPr>
              <a:t>radiance</a:t>
            </a:r>
            <a:endParaRPr lang="it-IT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  <a:cs typeface="Tahoma" pitchFamily="34" charset="0"/>
              </a:rPr>
              <a:t>reliance </a:t>
            </a:r>
            <a:endParaRPr lang="it-IT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  <a:cs typeface="Tahoma" pitchFamily="34" charset="0"/>
              </a:rPr>
              <a:t>road </a:t>
            </a:r>
            <a:endParaRPr lang="it-IT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  <a:cs typeface="Tahoma" pitchFamily="34" charset="0"/>
              </a:rPr>
              <a:t>sportive </a:t>
            </a:r>
            <a:endParaRPr lang="it-IT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  <a:cs typeface="Tahoma" pitchFamily="34" charset="0"/>
              </a:rPr>
              <a:t>submerge </a:t>
            </a:r>
            <a:endParaRPr lang="it-IT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  <a:cs typeface="Tahoma" pitchFamily="34" charset="0"/>
              </a:rPr>
              <a:t>suspicious </a:t>
            </a:r>
            <a:endParaRPr lang="it-IT">
              <a:solidFill>
                <a:srgbClr val="FFFF00"/>
              </a:solidFill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Language of the Day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Say:</a:t>
            </a: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  "How art </a:t>
            </a:r>
            <a:r>
              <a:rPr lang="en-US" i="1"/>
              <a:t>thou</a:t>
            </a:r>
            <a:r>
              <a:rPr lang="en-US"/>
              <a:t>", never "how are thee"</a:t>
            </a:r>
          </a:p>
          <a:p>
            <a:pPr>
              <a:buFont typeface="Wingdings" pitchFamily="2" charset="2"/>
              <a:buNone/>
            </a:pPr>
            <a:r>
              <a:rPr lang="en-US"/>
              <a:t>	What </a:t>
            </a:r>
            <a:r>
              <a:rPr lang="en-US" i="1"/>
              <a:t>wouldst thou</a:t>
            </a:r>
            <a:r>
              <a:rPr lang="en-US"/>
              <a:t> have of me?</a:t>
            </a:r>
          </a:p>
          <a:p>
            <a:pPr>
              <a:buFont typeface="Wingdings" pitchFamily="2" charset="2"/>
              <a:buNone/>
            </a:pPr>
            <a:r>
              <a:rPr lang="en-US"/>
              <a:t>	I will go with </a:t>
            </a:r>
            <a:r>
              <a:rPr lang="en-US" i="1"/>
              <a:t>thee</a:t>
            </a:r>
            <a:r>
              <a:rPr lang="en-US"/>
              <a:t>.</a:t>
            </a:r>
            <a:endParaRPr lang="en-US" i="1"/>
          </a:p>
          <a:p>
            <a:pPr>
              <a:buFont typeface="Wingdings" pitchFamily="2" charset="2"/>
              <a:buNone/>
            </a:pPr>
            <a:r>
              <a:rPr lang="en-US" i="1"/>
              <a:t>	Thou </a:t>
            </a:r>
            <a:r>
              <a:rPr lang="en-US"/>
              <a:t>art a rogue. </a:t>
            </a:r>
          </a:p>
          <a:p>
            <a:r>
              <a:rPr lang="en-US"/>
              <a:t>Think of </a:t>
            </a:r>
            <a:r>
              <a:rPr lang="en-US">
                <a:solidFill>
                  <a:srgbClr val="FFFF66"/>
                </a:solidFill>
              </a:rPr>
              <a:t>thee</a:t>
            </a:r>
            <a:r>
              <a:rPr lang="en-US"/>
              <a:t> as </a:t>
            </a:r>
            <a:r>
              <a:rPr lang="en-US">
                <a:solidFill>
                  <a:srgbClr val="FFFF66"/>
                </a:solidFill>
              </a:rPr>
              <a:t>“you”</a:t>
            </a:r>
            <a:r>
              <a:rPr lang="en-US"/>
              <a:t> and </a:t>
            </a:r>
            <a:r>
              <a:rPr lang="en-US">
                <a:solidFill>
                  <a:srgbClr val="FFFF66"/>
                </a:solidFill>
              </a:rPr>
              <a:t>thine </a:t>
            </a:r>
            <a:r>
              <a:rPr lang="en-US"/>
              <a:t>as </a:t>
            </a:r>
            <a:r>
              <a:rPr lang="en-US">
                <a:solidFill>
                  <a:srgbClr val="FFFF66"/>
                </a:solidFill>
              </a:rPr>
              <a:t>“yours”.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Language cont.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When the next word begins with a vowel, use </a:t>
            </a:r>
            <a:r>
              <a:rPr lang="en-US">
                <a:solidFill>
                  <a:srgbClr val="FFFF66"/>
                </a:solidFill>
              </a:rPr>
              <a:t>thine</a:t>
            </a:r>
            <a:r>
              <a:rPr lang="en-US"/>
              <a:t> for</a:t>
            </a:r>
            <a:r>
              <a:rPr lang="en-US">
                <a:solidFill>
                  <a:srgbClr val="FFFF66"/>
                </a:solidFill>
              </a:rPr>
              <a:t> thy</a:t>
            </a:r>
            <a:r>
              <a:rPr lang="en-US"/>
              <a:t>:</a:t>
            </a:r>
          </a:p>
          <a:p>
            <a:pPr>
              <a:buFont typeface="Wingdings" pitchFamily="2" charset="2"/>
              <a:buNone/>
            </a:pPr>
            <a:r>
              <a:rPr lang="en-US"/>
              <a:t>	I like </a:t>
            </a:r>
            <a:r>
              <a:rPr lang="en-US" i="1">
                <a:solidFill>
                  <a:srgbClr val="FFFF66"/>
                </a:solidFill>
              </a:rPr>
              <a:t>thy</a:t>
            </a:r>
            <a:r>
              <a:rPr lang="en-US">
                <a:solidFill>
                  <a:srgbClr val="FFFF66"/>
                </a:solidFill>
              </a:rPr>
              <a:t> </a:t>
            </a:r>
            <a:r>
              <a:rPr lang="en-US"/>
              <a:t>face. </a:t>
            </a:r>
            <a:br>
              <a:rPr lang="en-US"/>
            </a:br>
            <a:r>
              <a:rPr lang="en-US"/>
              <a:t>but</a:t>
            </a:r>
            <a:br>
              <a:rPr lang="en-US"/>
            </a:br>
            <a:r>
              <a:rPr lang="en-US"/>
              <a:t>I applaud </a:t>
            </a:r>
            <a:r>
              <a:rPr lang="en-US" i="1">
                <a:solidFill>
                  <a:srgbClr val="FFFF66"/>
                </a:solidFill>
              </a:rPr>
              <a:t>thine</a:t>
            </a:r>
            <a:r>
              <a:rPr lang="en-US"/>
              <a:t> effort. </a:t>
            </a:r>
          </a:p>
          <a:p>
            <a:pPr>
              <a:buFont typeface="Wingdings" pitchFamily="2" charset="2"/>
              <a:buNone/>
            </a:pPr>
            <a:endParaRPr lang="en-US">
              <a:solidFill>
                <a:srgbClr val="FFFF66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Instead of …Say…</a:t>
            </a:r>
          </a:p>
        </p:txBody>
      </p:sp>
      <p:graphicFrame>
        <p:nvGraphicFramePr>
          <p:cNvPr id="56366" name="Group 46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86156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Okay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Very well, 'Tis done, As you will, Marry shall 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Wow!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Marry! 'Zounds, Hey-ho! God's Death! What ho!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Excuse me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Forgive me, Pray pardon, I crave your forgiveness, By your leave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Please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 pray thee, If you please,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Air head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Lightminded, Airling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Nay not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Nay, I shall not. Nay, it is not so. (Just say 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nay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.)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Hello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Good day, Good morrow,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God ye good den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600" dirty="0" smtClean="0">
                <a:solidFill>
                  <a:schemeClr val="hlink"/>
                </a:solidFill>
                <a:latin typeface="Tahoma" pitchFamily="34" charset="0"/>
                <a:cs typeface="Tahoma" pitchFamily="34" charset="0"/>
              </a:rPr>
              <a:t>His Life</a:t>
            </a:r>
            <a:endParaRPr lang="en-US" sz="4600" dirty="0">
              <a:solidFill>
                <a:schemeClr val="hlin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hlink"/>
                </a:solidFill>
              </a:rPr>
              <a:t>He was born in 1564 in Stratford-upon-Avon, England.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hlink"/>
                </a:solidFill>
              </a:rPr>
              <a:t>Married Anne Hathaway when he was 18.</a:t>
            </a:r>
          </a:p>
          <a:p>
            <a:pPr>
              <a:lnSpc>
                <a:spcPct val="90000"/>
              </a:lnSpc>
            </a:pPr>
            <a:r>
              <a:rPr lang="en-US" dirty="0" err="1">
                <a:solidFill>
                  <a:schemeClr val="hlink"/>
                </a:solidFill>
              </a:rPr>
              <a:t>Children:They</a:t>
            </a:r>
            <a:r>
              <a:rPr lang="en-US" dirty="0">
                <a:solidFill>
                  <a:schemeClr val="hlink"/>
                </a:solidFill>
              </a:rPr>
              <a:t> had three children- One daughter and a set of twin sons.  His son, </a:t>
            </a:r>
            <a:r>
              <a:rPr lang="en-US" dirty="0" err="1">
                <a:solidFill>
                  <a:schemeClr val="hlink"/>
                </a:solidFill>
              </a:rPr>
              <a:t>Hamnet</a:t>
            </a:r>
            <a:r>
              <a:rPr lang="en-US" dirty="0">
                <a:solidFill>
                  <a:schemeClr val="hlink"/>
                </a:solidFill>
              </a:rPr>
              <a:t>, died at the age of eleven.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hlink"/>
                </a:solidFill>
              </a:rPr>
              <a:t>Moved to London 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hlink"/>
                </a:solidFill>
              </a:rPr>
              <a:t>Globe Theatre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Vocabulary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>
                <a:solidFill>
                  <a:srgbClr val="FFFF66"/>
                </a:solidFill>
              </a:rPr>
              <a:t>Wherefore</a:t>
            </a:r>
            <a:r>
              <a:rPr lang="en-US"/>
              <a:t> means </a:t>
            </a:r>
            <a:r>
              <a:rPr lang="en-US" i="1">
                <a:solidFill>
                  <a:srgbClr val="FFFF66"/>
                </a:solidFill>
              </a:rPr>
              <a:t>Why</a:t>
            </a:r>
            <a:r>
              <a:rPr lang="en-US">
                <a:solidFill>
                  <a:srgbClr val="FFFF66"/>
                </a:solidFill>
              </a:rPr>
              <a:t>.</a:t>
            </a:r>
            <a:r>
              <a:rPr lang="en-US"/>
              <a:t> </a:t>
            </a:r>
          </a:p>
          <a:p>
            <a:r>
              <a:rPr lang="en-US" i="1">
                <a:solidFill>
                  <a:srgbClr val="FFFF66"/>
                </a:solidFill>
              </a:rPr>
              <a:t>Stay</a:t>
            </a:r>
            <a:r>
              <a:rPr lang="en-US">
                <a:solidFill>
                  <a:srgbClr val="FFFF66"/>
                </a:solidFill>
              </a:rPr>
              <a:t> </a:t>
            </a:r>
            <a:r>
              <a:rPr lang="en-US"/>
              <a:t>means </a:t>
            </a:r>
            <a:r>
              <a:rPr lang="en-US">
                <a:solidFill>
                  <a:srgbClr val="FFFF66"/>
                </a:solidFill>
              </a:rPr>
              <a:t>"to wait".</a:t>
            </a:r>
            <a:r>
              <a:rPr lang="en-US"/>
              <a:t> </a:t>
            </a:r>
          </a:p>
          <a:p>
            <a:r>
              <a:rPr lang="en-US" i="1"/>
              <a:t>Ta'en</a:t>
            </a:r>
            <a:r>
              <a:rPr lang="en-US"/>
              <a:t> is short for taken. </a:t>
            </a:r>
          </a:p>
          <a:p>
            <a:r>
              <a:rPr lang="en-US" i="1"/>
              <a:t>Charnel house</a:t>
            </a:r>
            <a:r>
              <a:rPr lang="en-US"/>
              <a:t>—usually a building behind the church used for burial of nobels. </a:t>
            </a:r>
          </a:p>
          <a:p>
            <a:r>
              <a:rPr lang="en-US" i="1">
                <a:solidFill>
                  <a:srgbClr val="FFFF66"/>
                </a:solidFill>
              </a:rPr>
              <a:t>Soft</a:t>
            </a:r>
            <a:r>
              <a:rPr lang="en-US">
                <a:solidFill>
                  <a:srgbClr val="FFFF66"/>
                </a:solidFill>
              </a:rPr>
              <a:t> !</a:t>
            </a:r>
            <a:r>
              <a:rPr lang="en-US"/>
              <a:t> means </a:t>
            </a:r>
            <a:r>
              <a:rPr lang="en-US">
                <a:solidFill>
                  <a:srgbClr val="FFFF66"/>
                </a:solidFill>
              </a:rPr>
              <a:t>“Hold on a minute”.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Livery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i="1">
                <a:solidFill>
                  <a:srgbClr val="FFFF66"/>
                </a:solidFill>
              </a:rPr>
              <a:t>Livery</a:t>
            </a:r>
            <a:r>
              <a:rPr lang="en-US" sz="2800"/>
              <a:t> can mean uniform clothing, or a badge of the lord's family on the sleeve, or a cloak in the lord's colors with the livery badge on the shoulder. The Earl of Southampton gave his followers each a gold chain as their livery token.</a:t>
            </a:r>
          </a:p>
          <a:p>
            <a:r>
              <a:rPr lang="en-US" sz="2800"/>
              <a:t>If you take a nobleman's </a:t>
            </a:r>
            <a:r>
              <a:rPr lang="en-US" sz="2800">
                <a:solidFill>
                  <a:srgbClr val="FFFF66"/>
                </a:solidFill>
              </a:rPr>
              <a:t>livery</a:t>
            </a:r>
            <a:r>
              <a:rPr lang="en-US" sz="2800"/>
              <a:t> (sometimes called </a:t>
            </a:r>
            <a:r>
              <a:rPr lang="en-US" sz="2800" i="1"/>
              <a:t>taking his cloth</a:t>
            </a:r>
            <a:r>
              <a:rPr lang="en-US" sz="2800"/>
              <a:t>) you become his follower (that is, his servant) and you owe him loyalty and other services as required.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hlink"/>
                </a:solidFill>
              </a:rPr>
              <a:t>Career</a:t>
            </a:r>
            <a:endParaRPr lang="en-US" dirty="0">
              <a:solidFill>
                <a:schemeClr val="hlink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From 1594 onward he was an important member of the </a:t>
            </a:r>
            <a:r>
              <a:rPr lang="en-US">
                <a:hlinkClick r:id="rId3"/>
              </a:rPr>
              <a:t>Lord Chamberlain's company of players</a:t>
            </a:r>
            <a:r>
              <a:rPr lang="en-US"/>
              <a:t> (called the King's Men after the accession of </a:t>
            </a:r>
            <a:r>
              <a:rPr lang="en-US">
                <a:hlinkClick r:id="rId4"/>
              </a:rPr>
              <a:t>James I</a:t>
            </a:r>
            <a:r>
              <a:rPr lang="en-US"/>
              <a:t> in 1603). They had the best actor, Richard Burbage; they had the best theatre, the </a:t>
            </a:r>
            <a:r>
              <a:rPr lang="en-US">
                <a:hlinkClick r:id="rId5"/>
              </a:rPr>
              <a:t>Globe</a:t>
            </a:r>
            <a:r>
              <a:rPr lang="en-US"/>
              <a:t> (finished by the autumn of 1599); they had the best dramatist, Shakespeare.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Shakespearean plays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Comedies</a:t>
            </a:r>
          </a:p>
          <a:p>
            <a:pPr>
              <a:buFont typeface="Wingdings" pitchFamily="2" charset="2"/>
              <a:buNone/>
            </a:pPr>
            <a:r>
              <a:rPr lang="en-US"/>
              <a:t>	</a:t>
            </a:r>
          </a:p>
          <a:p>
            <a:r>
              <a:rPr lang="en-US"/>
              <a:t>The Tragedies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/>
              <a:t>The Histories</a:t>
            </a:r>
          </a:p>
        </p:txBody>
      </p:sp>
      <p:pic>
        <p:nvPicPr>
          <p:cNvPr id="13318" name="Picture 6" descr="j036005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2133600"/>
            <a:ext cx="1833563" cy="1831975"/>
          </a:xfrm>
          <a:prstGeom prst="rect">
            <a:avLst/>
          </a:prstGeom>
          <a:noFill/>
        </p:spPr>
      </p:pic>
      <p:pic>
        <p:nvPicPr>
          <p:cNvPr id="13319" name="Picture 7" descr="en00503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4953000"/>
            <a:ext cx="996950" cy="963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Comedies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b="1" i="1"/>
              <a:t>Traits of the Comedies</a:t>
            </a:r>
          </a:p>
          <a:p>
            <a:pPr marL="990600" lvl="1" indent="-533400"/>
            <a:r>
              <a:rPr lang="en-US"/>
              <a:t>Mistaken identity</a:t>
            </a:r>
          </a:p>
          <a:p>
            <a:pPr marL="990600" lvl="1" indent="-533400"/>
            <a:r>
              <a:rPr lang="en-US"/>
              <a:t>Love and Marriage</a:t>
            </a:r>
          </a:p>
          <a:p>
            <a:pPr marL="990600" lvl="1" indent="-533400"/>
            <a:r>
              <a:rPr lang="en-US"/>
              <a:t>Good versus evil</a:t>
            </a:r>
          </a:p>
          <a:p>
            <a:pPr marL="990600" lvl="1" indent="-533400"/>
            <a:endParaRPr lang="en-US"/>
          </a:p>
          <a:p>
            <a:pPr marL="609600" indent="-609600">
              <a:buFont typeface="Wingdings" pitchFamily="2" charset="2"/>
              <a:buNone/>
            </a:pPr>
            <a:r>
              <a:rPr lang="en-US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j036005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4419600"/>
            <a:ext cx="1833563" cy="1831975"/>
          </a:xfrm>
          <a:prstGeom prst="rect">
            <a:avLst/>
          </a:prstGeom>
          <a:noFill/>
        </p:spPr>
      </p:pic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Tragedies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Traits of the Tragedies</a:t>
            </a:r>
          </a:p>
          <a:p>
            <a:pPr lvl="1"/>
            <a:r>
              <a:rPr lang="en-US"/>
              <a:t>Protagonist is flawed</a:t>
            </a:r>
          </a:p>
          <a:p>
            <a:pPr lvl="1"/>
            <a:r>
              <a:rPr lang="en-US"/>
              <a:t>Protagonist is both good and bad</a:t>
            </a:r>
          </a:p>
          <a:p>
            <a:pPr lvl="1"/>
            <a:r>
              <a:rPr lang="en-US"/>
              <a:t>The Protagonist’s actions lead to his/her death. </a:t>
            </a:r>
          </a:p>
          <a:p>
            <a:pPr lvl="1"/>
            <a:r>
              <a:rPr lang="en-US"/>
              <a:t>Secondary characters also die due to the protagonist’s actions or flaw.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Histories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Traits of the Histories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 lvl="1"/>
            <a:r>
              <a:rPr lang="en-US"/>
              <a:t>Based on true historical figures of the era</a:t>
            </a:r>
          </a:p>
          <a:p>
            <a:pPr lvl="1">
              <a:buFont typeface="Wingdings" pitchFamily="2" charset="2"/>
              <a:buNone/>
            </a:pPr>
            <a:endParaRPr lang="en-US"/>
          </a:p>
          <a:p>
            <a:pPr lvl="1"/>
            <a:r>
              <a:rPr lang="en-US"/>
              <a:t>Highly popular during the time of great patriotism in Elizabethan England.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772400" cy="533400"/>
          </a:xfrm>
        </p:spPr>
        <p:txBody>
          <a:bodyPr/>
          <a:lstStyle/>
          <a:p>
            <a:r>
              <a:rPr lang="en-US" sz="3800" dirty="0" smtClean="0">
                <a:solidFill>
                  <a:schemeClr val="hlink"/>
                </a:solidFill>
                <a:latin typeface="Tahoma" pitchFamily="34" charset="0"/>
                <a:cs typeface="Tahoma" pitchFamily="34" charset="0"/>
              </a:rPr>
              <a:t>The Globe</a:t>
            </a:r>
            <a:endParaRPr lang="en-US" sz="3800" dirty="0">
              <a:solidFill>
                <a:schemeClr val="hlin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3933825" y="3040063"/>
            <a:ext cx="1165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26979" rIns="174570" bIns="179331">
            <a:spAutoFit/>
          </a:bodyPr>
          <a:lstStyle/>
          <a:p>
            <a:pPr eaLnBrk="1" fontAlgn="t" hangingPunct="1"/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933825" y="258286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129" name="Picture 9" descr="NewGloberebuil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1066800"/>
            <a:ext cx="3124200" cy="2557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3810000"/>
            <a:ext cx="3124200" cy="2403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1219200"/>
            <a:ext cx="4114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/>
              <a:t>People who attended the performances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 “Heavens” was a covered area where the stage was.  The seats in the balcony of the “Heavens” were reserved for the Monarchy.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“Groundlings” paid the equivalent of one penny to see plays from the floor of the theater.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Nobility paid a slightly higher price to sit in chairs along the sides of the stage.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748</TotalTime>
  <Words>750</Words>
  <Application>Microsoft Office PowerPoint</Application>
  <PresentationFormat>On-screen Show (4:3)</PresentationFormat>
  <Paragraphs>184</Paragraphs>
  <Slides>21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Curtain Call</vt:lpstr>
      <vt:lpstr>Photo Editor Photo</vt:lpstr>
      <vt:lpstr>William Shakespeare</vt:lpstr>
      <vt:lpstr>His Life</vt:lpstr>
      <vt:lpstr>Career</vt:lpstr>
      <vt:lpstr>Types of Shakespearean plays</vt:lpstr>
      <vt:lpstr>The Comedies</vt:lpstr>
      <vt:lpstr>The Tragedies</vt:lpstr>
      <vt:lpstr>The Histories</vt:lpstr>
      <vt:lpstr>The Globe</vt:lpstr>
      <vt:lpstr>People who attended the performances</vt:lpstr>
      <vt:lpstr>Performances</vt:lpstr>
      <vt:lpstr>Elements of drama </vt:lpstr>
      <vt:lpstr>Elements of drama </vt:lpstr>
      <vt:lpstr>Poetic technique</vt:lpstr>
      <vt:lpstr>Dramatic technique</vt:lpstr>
      <vt:lpstr>Language</vt:lpstr>
      <vt:lpstr>Words invented by  the Bard</vt:lpstr>
      <vt:lpstr>Basic Language of the Day</vt:lpstr>
      <vt:lpstr>Language cont.</vt:lpstr>
      <vt:lpstr>Instead of …Say…</vt:lpstr>
      <vt:lpstr>Basic Vocabulary</vt:lpstr>
      <vt:lpstr>Livery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Shakespeare</dc:title>
  <dc:creator>Owner</dc:creator>
  <cp:lastModifiedBy>ALISON.MANNING</cp:lastModifiedBy>
  <cp:revision>13</cp:revision>
  <dcterms:created xsi:type="dcterms:W3CDTF">2008-01-03T14:44:31Z</dcterms:created>
  <dcterms:modified xsi:type="dcterms:W3CDTF">2019-10-11T12:10:28Z</dcterms:modified>
</cp:coreProperties>
</file>